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D53489-B66A-438C-8518-BEED59927314}">
  <a:tblStyle styleId="{45D53489-B66A-438C-8518-BEED599273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5" d="100"/>
          <a:sy n="205" d="100"/>
        </p:scale>
        <p:origin x="52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27/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Lh5UqM8LSJzdbdoSo4XOH1tRpBqoSiQBOuAYjYvh2k/edit?usp=sharing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oogle.com/spreadsheets/d/1EMHZDMY0HSH-ybylUxJFhrgqytpq2LlZq99GHOTwVxA/edit?usp=sharing" TargetMode="External"/><Relationship Id="rId4" Type="http://schemas.openxmlformats.org/officeDocument/2006/relationships/hyperlink" Target="https://docs.google.com/spreadsheets/d/1oOI2ShLC45qOriImskwTs-4mrfX5JaUuqDQe2qf_r-k/edit?usp=sharing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WwxB5tNJQ6uvPjHAA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apple/ios-16.4/selfi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ZUKOoYqUW3D90tvpVNf3ApxdJ3aQMMeR8ykF0vtZhk/edit?usp=shari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mUv48DLvxd/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26aa6700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26aa6700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Update settings.json.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Uncheck VS Code tabs except for Terminal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Hide Activity Bar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Hide Explorer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Remove comments from any pre-made code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4ab6f896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4ab6f896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favorites{5,6,7,8,9,10}.py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94ab6f896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94ab6f8964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726aa6700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726aa6700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726aa6700f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726aa6700f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726aa6700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726aa6700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726aa6700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726aa6700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https://xkcd.com/327/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726aa6700f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726aa6700f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3e0bd9f2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3e0bd9f2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56b02730f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56b02730f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56b02730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56b02730f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56b02730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56b02730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6b02730f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6b02730f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3e0bd9f2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3e0bd9f2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2da9ab1cbbaab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2da9ab1cbbaab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750c39d9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750c39d9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4ab6f896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4ab6f896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4ab6f89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4ab6f89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3e0bd9f2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3e0bd9f2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7562e1027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7562e1027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SELECT * FROM favorites;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SELECT language FROM favorites;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7562e1027_1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7562e1027_1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n"/>
              <a:t>SELECT COUNT(language) FROM favorites;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DISTINCT(language) FROM favorites;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</a:pPr>
            <a:r>
              <a:rPr lang="en"/>
              <a:t>SELECT COUNT(DISTINCT(language)) FROM favorites;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562e1027_1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562e1027_1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COUNT(*) FROM favorites WHERE language = 'C' AND problem = 'Hello';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FROM favorites GROUP BY language;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FROM favorites GROUP BY language ORDER BY COUNT(*) DESC;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AS n FROM favorites GROUP BY language ORDER BY n DESC;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language, COUNT(*) AS n FROM favorites GROUP BY language ORDER BY n DESC LIMIT 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3e0bd9f2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3e0bd9f2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INSERT INTO favorites (language, problem) VALUES('SQL', 'Fiftyville');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favorites;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4ab6f89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4ab6f89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750c39d9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750c39d9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DELETE FROM favorites WHERE Timestamp IS NULL;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750c39d9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750c39d9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UPDATE favorites SET language = 'SQL', problem = 'Fiftyville';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favorites;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DELETE FROM favorites;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favorites;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26aa6700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726aa6700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https://docs.google.com/spreadsheets/d/1dLh5UqM8LSJzdbdoSo4XOH1tRpBqoSiQBOuAYjYvh2k/edit?usp=sharing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https://docs.google.com/spreadsheets/d/1oOI2ShLC45qOriImskwTs-4mrfX5JaUuqDQe2qf_r-k/edit?usp=sharing</a:t>
            </a:r>
            <a:r>
              <a:rPr lang="en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https://docs.google.com/spreadsheets/d/1EMHZDMY0HSH-ybylUxJFhrgqytpq2LlZq99GHOTwVxA/edit?usp=sharing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4ab6f896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4ab6f896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26aa670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26aa670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4ab6f8964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4ab6f8964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ratings LIMIT 10;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4ab6f8964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4ab6f8964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4ab6f8964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4ab6f8964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.schema shows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.schema ratings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4ab6f8964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4ab6f8964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4ab6f8964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4ab6f8964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4ab6f8964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4ab6f8964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ratings WHERE rating &gt;= 6.0 LIMIT 10;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show_id FROM ratings WHERE rating &gt;= 6.0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* FROM shows WHERE id IN (SELECT show_id FROM ratings WHERE rating &gt;= 6.0) LIMIT 10;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SELECT title FROM shows WHERE id IN (SELECT show_id FROM ratings WHERE rating &gt;= 6.0) LIMIT 10;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4ab6f8964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94ab6f8964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4ab6f8964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4ab6f8964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4ab6f8964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4ab6f8964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4ab6f8964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94ab6f8964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56b02730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56b02730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https://forms.gle/WwxB5tNJQ6uvPjHAA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4ab6f8964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4ab6f8964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4ab6f8964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4ab6f8964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4ab6f8964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4ab6f8964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 FROM shows JOIN ratings ON shows.id = ratings.show_id WHERE rating &gt;= 6.0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title, rating FROM shows JOIN ratings ON shows.id = ratings.show_id WHERE rating &gt;= 6.0 LIMIT 10;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4ab6f8964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4ab6f8964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4ab6f8964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4ab6f8964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genres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id = 63881;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4ab6f8964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4ab6f8964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.schema genres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show_id FROM genres WHERE genre = 'Comedy'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(SELECT show_id FROM genres WHERE genre = 'Comedy')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genres LIMIT 10;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genre FROM genres WHERE show_id = 63881;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genre FROM genres WHERE show_id = (SELECT id FROM shows WHERE title = 'Catweazle');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4ab6f8964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4ab6f8964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4ab6f8964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94ab6f8964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4ab6f8964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4ab6f8964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4ab6f8964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4ab6f8964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4ab6f896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4ab6f896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https://emojipedia.org/apple/ios-16.4/selfie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4ab6f8964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4ab6f8964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4ab6f896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4ab6f896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4ab6f8964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4ab6f8964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4ab6f8964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4ab6f8964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JOIN genres ON shows.id = genres.show_id WHERE id = 63881;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title, genre FROM shows JOIN genres ON shows.id = genres.show_id WHERE id = 63881;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genre FROM shows JOIN genres ON shows.id = genres.show_id WHERE id = 63881;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4ab6f89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4ab6f89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4ab6f8964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94ab6f8964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4ab6f89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94ab6f89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name FROM people WHERE id IN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person_id FROM stars WHERE show_id =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id FROM shows WHERE title = 'The Office' AND year = 2005));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 WHERE id IN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(SELECT show_id FROM stars WHERE person_id =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(SELECT id FROM people WHERE name = 'Steve Carell'));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JOIN stars ON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JOIN people ON stars.person_id = people.id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name = 'Steve Carell';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shows, stars, people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WHERE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people.id = stars.person_id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name = 'Steve Carell';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4ab6f8964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4ab6f8964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4ab6f8964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4ab6f8964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4ab6f896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4ab6f896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56b02730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56b02730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4ab6f8964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4ab6f8964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4ab6f896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94ab6f896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4ab6f896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94ab6f896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4ab6f8964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4ab6f8964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4ab6f89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4ab6f89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4ab6f896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4ab6f8964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4ab6f896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4ab6f896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94ab6f8964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94ab6f8964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4ab6f89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4ab6f89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4ab6f8964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4ab6f8964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56b02730f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56b02730f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https://docs.google.com/spreadsheets/d/1ZZUKOoYqUW3D90tvpVNf3ApxdJ3aQMMeR8ykF0vtZhk/edit?usp=sharing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94ab6f8964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94ab6f8964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94ab6f8964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94ab6f8964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4ab6f8964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94ab6f8964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4ab6f8964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4ab6f8964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94ab6f896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94ab6f896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4ab6f8964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94ab6f8964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4ab6f8964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4ab6f8964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.schema writers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56b02730f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56b02730f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.timer ON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3e0bd9f2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3e0bd9f2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CREATE INDEX title_index ON shows (title);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* FROM shows WHERE title = 'The Office';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56b02730f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56b02730f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56b02730f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56b02730f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56b02730f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56b02730f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shows, stars, people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WHERE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people.id = stars.person_id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name = 'Steve Carell';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INDEX person_index ON stars (person_id);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INDEX show_index ON stars (show_id);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CREATE INDEX name_index ON people (name);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SELECT title FROM shows, stars, people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WHERE shows.id = stars.show_id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people.id = stars.person_id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name = 'Steve Carell';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726aa6700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726aa6700f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726aa6700f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726aa6700f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favorites11.py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6aa91968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6aa91968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3e0bd9f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3e0bd9f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https://www.instagram.com/p/CmUv48DLvxd/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56b02730f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56b02730f_1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56b02730f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56b02730f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6aa91968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46aa91968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3e0bd9f2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3e0bd9f2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726aa6700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726aa6700f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3e0bd9f2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3e0bd9f2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favorites{0,1,2,3,4}.py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26aa6700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726aa6700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726aa670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726aa670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726aa6700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726aa6700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726aa6700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726aa6700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26aa6700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726aa6700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726aa6700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726aa6700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726aa6700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726aa6700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726aa6700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726aa6700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726aa6700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726aa6700f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726aa6700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726aa6700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scre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favori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readthedocs.io/libraries/cs50/python/#cs50.SQL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oogle Shape;101;p22"/>
          <p:cNvGraphicFramePr/>
          <p:nvPr/>
        </p:nvGraphicFramePr>
        <p:xfrm>
          <a:off x="952500" y="8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key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value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SELECT * FROM users WHERE username = </a:t>
            </a:r>
            <a:r>
              <a:rPr lang="en" sz="1100" u="sng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'malan@harvard.edu''--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3538"/>
            <a:ext cx="9144000" cy="357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13" y="1277975"/>
            <a:ext cx="8406375" cy="25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CREATE, 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DELETE, DROP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TABLE table (column type,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sqlite3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sqlite3 FILE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.mode csv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.import FILE TABLE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Visit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cs50.ly/screen</a:t>
            </a:r>
            <a:r>
              <a:rPr lang="en" sz="1700">
                <a:solidFill>
                  <a:schemeClr val="dk1"/>
                </a:solidFill>
              </a:rPr>
              <a:t> to view projector on your laptop and ask questions via chat.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Today's snack, Halloween candy! 🍬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 b="1">
                <a:solidFill>
                  <a:schemeClr val="dk1"/>
                </a:solidFill>
              </a:rPr>
              <a:t>say hi or ask questions</a:t>
            </a:r>
            <a:r>
              <a:rPr lang="en" sz="1700">
                <a:solidFill>
                  <a:schemeClr val="dk1"/>
                </a:solidFill>
              </a:rPr>
              <a:t> (or ask for stress ball 🔴) during break or after class!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CS5🎃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.schema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SELECT columns FROM table;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AVG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DISTINCT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LOWER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UPPER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INSERT INTO table (column, ...) VALUES(value,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DELETE FROM table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 table SET column = value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2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2"/>
          <p:cNvSpPr/>
          <p:nvPr/>
        </p:nvSpPr>
        <p:spPr>
          <a:xfrm>
            <a:off x="5945557" y="1627556"/>
            <a:ext cx="66900" cy="30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2"/>
          <p:cNvSpPr/>
          <p:nvPr/>
        </p:nvSpPr>
        <p:spPr>
          <a:xfrm>
            <a:off x="5982584" y="29761"/>
            <a:ext cx="3118200" cy="157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42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one-to-one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4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4"/>
          <p:cNvSpPr/>
          <p:nvPr/>
        </p:nvSpPr>
        <p:spPr>
          <a:xfrm>
            <a:off x="5945557" y="1627556"/>
            <a:ext cx="66900" cy="30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4"/>
          <p:cNvSpPr/>
          <p:nvPr/>
        </p:nvSpPr>
        <p:spPr>
          <a:xfrm>
            <a:off x="5982584" y="29761"/>
            <a:ext cx="3118200" cy="157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4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NUMERIC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REAL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NOT NULL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UNIQUE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FOREIGN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49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5" name="Google Shape;245;p49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p50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1" name="Google Shape;251;p50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p51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7" name="Google Shape;257;p51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cs50.ly/favorites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Google Shape;262;p52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3" name="Google Shape;263;p52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53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9" name="Google Shape;269;p53"/>
          <p:cNvGraphicFramePr/>
          <p:nvPr/>
        </p:nvGraphicFramePr>
        <p:xfrm>
          <a:off x="22564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54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90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rating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5" name="Google Shape;275;p54"/>
          <p:cNvGraphicFramePr/>
          <p:nvPr/>
        </p:nvGraphicFramePr>
        <p:xfrm>
          <a:off x="326180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6"/>
          <p:cNvSpPr/>
          <p:nvPr/>
        </p:nvSpPr>
        <p:spPr>
          <a:xfrm>
            <a:off x="165830" y="416325"/>
            <a:ext cx="36885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6"/>
          <p:cNvSpPr/>
          <p:nvPr/>
        </p:nvSpPr>
        <p:spPr>
          <a:xfrm>
            <a:off x="6012346" y="1575941"/>
            <a:ext cx="3118200" cy="35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6"/>
          <p:cNvSpPr/>
          <p:nvPr/>
        </p:nvSpPr>
        <p:spPr>
          <a:xfrm>
            <a:off x="5940543" y="1602891"/>
            <a:ext cx="3118200" cy="35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56"/>
          <p:cNvSpPr/>
          <p:nvPr/>
        </p:nvSpPr>
        <p:spPr>
          <a:xfrm>
            <a:off x="3326450" y="3236496"/>
            <a:ext cx="3118200" cy="190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one-to-many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Google Shape;299;p58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0" name="Google Shape;300;p58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Google Shape;305;p59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6" name="Google Shape;306;p59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63881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60"/>
          <p:cNvGraphicFramePr/>
          <p:nvPr/>
        </p:nvGraphicFramePr>
        <p:xfrm>
          <a:off x="48767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2" name="Google Shape;312;p60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61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8" name="Google Shape;318;p61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6423" y="1111922"/>
            <a:ext cx="2719125" cy="27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499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62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4" name="Google Shape;324;p62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63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0" name="Google Shape;330;p63"/>
          <p:cNvGraphicFramePr/>
          <p:nvPr/>
        </p:nvGraphicFramePr>
        <p:xfrm>
          <a:off x="2219150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63881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Google Shape;335;p64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6" name="Google Shape;336;p64"/>
          <p:cNvGraphicFramePr/>
          <p:nvPr/>
        </p:nvGraphicFramePr>
        <p:xfrm>
          <a:off x="3243175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Catweazle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Google Shape;341;p65"/>
          <p:cNvGraphicFramePr/>
          <p:nvPr/>
        </p:nvGraphicFramePr>
        <p:xfrm>
          <a:off x="4267188" y="197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2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genre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Adventure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Comedy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Family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7"/>
          <p:cNvSpPr/>
          <p:nvPr/>
        </p:nvSpPr>
        <p:spPr>
          <a:xfrm>
            <a:off x="5671034" y="0"/>
            <a:ext cx="3454200" cy="460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67"/>
          <p:cNvSpPr/>
          <p:nvPr/>
        </p:nvSpPr>
        <p:spPr>
          <a:xfrm>
            <a:off x="3179884" y="2884300"/>
            <a:ext cx="2975100" cy="20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67"/>
          <p:cNvSpPr/>
          <p:nvPr/>
        </p:nvSpPr>
        <p:spPr>
          <a:xfrm>
            <a:off x="2465619" y="1435234"/>
            <a:ext cx="360600" cy="242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7"/>
          <p:cNvSpPr/>
          <p:nvPr/>
        </p:nvSpPr>
        <p:spPr>
          <a:xfrm>
            <a:off x="2787585" y="1549953"/>
            <a:ext cx="360600" cy="242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many-to-many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69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Google Shape;370;p70"/>
          <p:cNvGraphicFramePr/>
          <p:nvPr/>
        </p:nvGraphicFramePr>
        <p:xfrm>
          <a:off x="59452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1" name="Google Shape;371;p70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Google Shape;376;p71"/>
          <p:cNvGraphicFramePr/>
          <p:nvPr/>
        </p:nvGraphicFramePr>
        <p:xfrm>
          <a:off x="59452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7" name="Google Shape;377;p71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8" name="Google Shape;378;p71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263" y="152400"/>
            <a:ext cx="683346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3" name="Google Shape;383;p72"/>
          <p:cNvGraphicFramePr/>
          <p:nvPr/>
        </p:nvGraphicFramePr>
        <p:xfrm>
          <a:off x="59452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4" name="Google Shape;384;p72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Google Shape;385;p72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" name="Google Shape;390;p73"/>
          <p:cNvGraphicFramePr/>
          <p:nvPr/>
        </p:nvGraphicFramePr>
        <p:xfrm>
          <a:off x="59452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1" name="Google Shape;391;p73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2" name="Google Shape;392;p73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" name="Google Shape;397;p74"/>
          <p:cNvGraphicFramePr/>
          <p:nvPr/>
        </p:nvGraphicFramePr>
        <p:xfrm>
          <a:off x="59452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1024677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8" name="Google Shape;398;p74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1024677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9" name="Google Shape;399;p74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Google Shape;404;p75"/>
          <p:cNvGraphicFramePr/>
          <p:nvPr/>
        </p:nvGraphicFramePr>
        <p:xfrm>
          <a:off x="59452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1024677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278979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5" name="Google Shape;405;p75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1024677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278979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6" name="Google Shape;406;p75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1" name="Google Shape;411;p76"/>
          <p:cNvGraphicFramePr/>
          <p:nvPr/>
        </p:nvGraphicFramePr>
        <p:xfrm>
          <a:off x="59452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1024677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278979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1145983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2" name="Google Shape;412;p76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1024677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278979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1145983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3" name="Google Shape;413;p76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oogle Shape;418;p77"/>
          <p:cNvGraphicFramePr/>
          <p:nvPr/>
        </p:nvGraphicFramePr>
        <p:xfrm>
          <a:off x="52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1024677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278979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1145983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9" name="Google Shape;419;p77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1024677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278979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1145983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0" name="Google Shape;420;p77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Google Shape;425;p78"/>
          <p:cNvGraphicFramePr/>
          <p:nvPr/>
        </p:nvGraphicFramePr>
        <p:xfrm>
          <a:off x="52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6" name="Google Shape;426;p78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136797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933988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1024677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278979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1145983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7" name="Google Shape;427;p78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Google Shape;432;p79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33" name="Google Shape;433;p79"/>
          <p:cNvGraphicFramePr/>
          <p:nvPr/>
        </p:nvGraphicFramePr>
        <p:xfrm>
          <a:off x="52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34" name="Google Shape;434;p79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80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0" name="Google Shape;440;p80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386676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1" name="Google Shape;441;p80"/>
          <p:cNvGraphicFramePr/>
          <p:nvPr/>
        </p:nvGraphicFramePr>
        <p:xfrm>
          <a:off x="52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6" name="Google Shape;446;p81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7" name="Google Shape;447;p81"/>
          <p:cNvGraphicFramePr/>
          <p:nvPr/>
        </p:nvGraphicFramePr>
        <p:xfrm>
          <a:off x="5191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8" name="Google Shape;448;p81"/>
          <p:cNvGraphicFramePr/>
          <p:nvPr/>
        </p:nvGraphicFramePr>
        <p:xfrm>
          <a:off x="52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13" y="152400"/>
            <a:ext cx="77479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3" name="Google Shape;453;p82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54" name="Google Shape;454;p82"/>
          <p:cNvGraphicFramePr/>
          <p:nvPr/>
        </p:nvGraphicFramePr>
        <p:xfrm>
          <a:off x="11706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5" name="Google Shape;455;p82"/>
          <p:cNvGraphicFramePr/>
          <p:nvPr/>
        </p:nvGraphicFramePr>
        <p:xfrm>
          <a:off x="52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" name="Google Shape;460;p83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61" name="Google Shape;461;p83"/>
          <p:cNvGraphicFramePr/>
          <p:nvPr/>
        </p:nvGraphicFramePr>
        <p:xfrm>
          <a:off x="11706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62" name="Google Shape;462;p83"/>
          <p:cNvGraphicFramePr/>
          <p:nvPr/>
        </p:nvGraphicFramePr>
        <p:xfrm>
          <a:off x="52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7" name="Google Shape;467;p84"/>
          <p:cNvGraphicFramePr/>
          <p:nvPr/>
        </p:nvGraphicFramePr>
        <p:xfrm>
          <a:off x="318146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show_id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00"/>
                          </a:solidFill>
                        </a:rPr>
                        <a:t>386676</a:t>
                      </a:r>
                      <a:endParaRPr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68" name="Google Shape;468;p84"/>
          <p:cNvGraphicFramePr/>
          <p:nvPr/>
        </p:nvGraphicFramePr>
        <p:xfrm>
          <a:off x="21760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69" name="Google Shape;469;p84"/>
          <p:cNvGraphicFramePr/>
          <p:nvPr/>
        </p:nvGraphicFramePr>
        <p:xfrm>
          <a:off x="52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" name="Google Shape;474;p85"/>
          <p:cNvGraphicFramePr/>
          <p:nvPr/>
        </p:nvGraphicFramePr>
        <p:xfrm>
          <a:off x="4237613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5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person_id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136797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933988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1024677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278979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1145983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75" name="Google Shape;475;p85"/>
          <p:cNvGraphicFramePr/>
          <p:nvPr/>
        </p:nvGraphicFramePr>
        <p:xfrm>
          <a:off x="323222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76" name="Google Shape;476;p85"/>
          <p:cNvGraphicFramePr/>
          <p:nvPr/>
        </p:nvGraphicFramePr>
        <p:xfrm>
          <a:off x="529377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" name="Google Shape;481;p86"/>
          <p:cNvGraphicFramePr/>
          <p:nvPr/>
        </p:nvGraphicFramePr>
        <p:xfrm>
          <a:off x="323222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00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Office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82" name="Google Shape;482;p86"/>
          <p:cNvGraphicFramePr/>
          <p:nvPr/>
        </p:nvGraphicFramePr>
        <p:xfrm>
          <a:off x="423762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Google Shape;487;p87"/>
          <p:cNvGraphicFramePr/>
          <p:nvPr/>
        </p:nvGraphicFramePr>
        <p:xfrm>
          <a:off x="4237625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{45D53489-B66A-438C-8518-BEED59927314}</a:tableStyleId>
              </a:tblPr>
              <a:tblGrid>
                <a:gridCol w="13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Steve Carell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Rainn Wilson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John Krasinski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Jenna Fischer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B.J. Novak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INDEX name ON table (column,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flat-file database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from cs50 import SQL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uFill>
                  <a:noFill/>
                </a:uFill>
                <a:hlinkClick r:id="rId3"/>
              </a:rPr>
              <a:t>cs50.readthedocs.io/libraries/cs50/python/#cs50.SQL</a:t>
            </a:r>
            <a:r>
              <a:rPr lang="en" sz="2700"/>
              <a:t> </a:t>
            </a:r>
            <a:endParaRPr sz="27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conditions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288" y="0"/>
            <a:ext cx="36174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 = ?", id);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 WHERE id = ?", likes + 1, id);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 = ?", id);</a:t>
            </a:r>
            <a:endParaRPr sz="17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 sz="17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 WHERE id = ?", likes + 1, id);</a:t>
            </a:r>
            <a:endParaRPr sz="17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BEGIN TRANSACTION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ROLLBACK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db.execute("BEGIN TRANSACTION")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 = ?", id);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 WHERE id = ?", likes + 1, id);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db.execute("COMMIT")</a:t>
            </a:r>
            <a:endParaRPr sz="1700"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attacks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50" y="152400"/>
            <a:ext cx="7291909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25" y="152400"/>
            <a:ext cx="51575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225" y="152400"/>
            <a:ext cx="51575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f"SELECT * FROM users WHERE username = '{username}' AND password = '{password}'")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f"SELECT * FROM users WHERE username = '{username}' AND password = '{password}'"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rows = db.execute(f"SELECT * FROM users WHERE username = </a:t>
            </a:r>
            <a:r>
              <a:rPr lang="en" sz="11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'malan@harvard.edu'--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'{password}'")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ows = db.execute(f"</a:t>
            </a:r>
            <a:r>
              <a:rPr lang="en" sz="11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SELECT * FROM users WHERE username = </a:t>
            </a:r>
            <a:r>
              <a:rPr lang="en" sz="1100" u="sng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'malan@harvard.edu'</a:t>
            </a:r>
            <a:r>
              <a:rPr lang="en" sz="1100" u="sng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rows: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2321</Words>
  <Application>Microsoft Office PowerPoint</Application>
  <PresentationFormat>On-screen Show (16:9)</PresentationFormat>
  <Paragraphs>767</Paragraphs>
  <Slides>105</Slides>
  <Notes>105</Notes>
  <HiddenSlides>23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8" baseType="lpstr">
      <vt:lpstr>Arial</vt:lpstr>
      <vt:lpstr>Consolas</vt:lpstr>
      <vt:lpstr>Simple Dark</vt:lpstr>
      <vt:lpstr>PowerPoint Presentation</vt:lpstr>
      <vt:lpstr>This is CS5🎃</vt:lpstr>
      <vt:lpstr>PowerPoint Presentation</vt:lpstr>
      <vt:lpstr>cs50.ly/favorites</vt:lpstr>
      <vt:lpstr>PowerPoint Presentation</vt:lpstr>
      <vt:lpstr>PowerPoint Presentation</vt:lpstr>
      <vt:lpstr>PowerPoint Presentation</vt:lpstr>
      <vt:lpstr>flat-file database</vt:lpstr>
      <vt:lpstr>CSV</vt:lpstr>
      <vt:lpstr>PowerPoint Presentation</vt:lpstr>
      <vt:lpstr>relational database</vt:lpstr>
      <vt:lpstr>SQL</vt:lpstr>
      <vt:lpstr>PowerPoint Presentation</vt:lpstr>
      <vt:lpstr>PowerPoint Presentation</vt:lpstr>
      <vt:lpstr>PowerPoint Presentation</vt:lpstr>
      <vt:lpstr>PowerPoint Presentation</vt:lpstr>
      <vt:lpstr>sqlite3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IMDb</vt:lpstr>
      <vt:lpstr>PowerPoint Presentation</vt:lpstr>
      <vt:lpstr>PowerPoint Presentation</vt:lpstr>
      <vt:lpstr>one-to-one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one-to-many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many-to-many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indexes</vt:lpstr>
      <vt:lpstr>PowerPoint Presentation</vt:lpstr>
      <vt:lpstr>B-trees</vt:lpstr>
      <vt:lpstr>PowerPoint Presentation</vt:lpstr>
      <vt:lpstr>PowerPoint Presentation</vt:lpstr>
      <vt:lpstr>cs50.readthedocs.io/libraries/cs50/python/#cs50.SQL </vt:lpstr>
      <vt:lpstr>race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injection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Duy Dang</cp:lastModifiedBy>
  <cp:revision>1</cp:revision>
  <dcterms:modified xsi:type="dcterms:W3CDTF">2024-06-28T02:57:09Z</dcterms:modified>
</cp:coreProperties>
</file>